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y="5143500" cx="9144000"/>
  <p:notesSz cx="6858000" cy="9144000"/>
  <p:embeddedFontLst>
    <p:embeddedFont>
      <p:font typeface="Proxima Nova"/>
      <p:regular r:id="rId32"/>
      <p:bold r:id="rId33"/>
      <p:italic r:id="rId34"/>
      <p:boldItalic r:id="rId35"/>
    </p:embeddedFont>
    <p:embeddedFont>
      <p:font typeface="Roboto"/>
      <p:regular r:id="rId36"/>
      <p:bold r:id="rId37"/>
      <p:italic r:id="rId38"/>
      <p:boldItalic r:id="rId39"/>
    </p:embeddedFont>
    <p:embeddedFont>
      <p:font typeface="Playfair Display"/>
      <p:regular r:id="rId40"/>
      <p:bold r:id="rId41"/>
      <p:italic r:id="rId42"/>
      <p:boldItalic r:id="rId43"/>
    </p:embeddedFont>
    <p:embeddedFont>
      <p:font typeface="Lato"/>
      <p:regular r:id="rId44"/>
      <p:bold r:id="rId45"/>
      <p:italic r:id="rId46"/>
      <p:boldItalic r:id="rId47"/>
    </p:embeddedFont>
    <p:embeddedFont>
      <p:font typeface="Bree Serif"/>
      <p:regular r:id="rId48"/>
    </p:embeddedFont>
    <p:embeddedFont>
      <p:font typeface="Alfa Slab One"/>
      <p:regular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layfairDisplay-regular.fntdata"/><Relationship Id="rId42" Type="http://schemas.openxmlformats.org/officeDocument/2006/relationships/font" Target="fonts/PlayfairDisplay-italic.fntdata"/><Relationship Id="rId41" Type="http://schemas.openxmlformats.org/officeDocument/2006/relationships/font" Target="fonts/PlayfairDisplay-bold.fntdata"/><Relationship Id="rId44" Type="http://schemas.openxmlformats.org/officeDocument/2006/relationships/font" Target="fonts/Lato-regular.fntdata"/><Relationship Id="rId43" Type="http://schemas.openxmlformats.org/officeDocument/2006/relationships/font" Target="fonts/PlayfairDisplay-boldItalic.fntdata"/><Relationship Id="rId46" Type="http://schemas.openxmlformats.org/officeDocument/2006/relationships/font" Target="fonts/Lato-italic.fntdata"/><Relationship Id="rId45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BreeSerif-regular.fntdata"/><Relationship Id="rId47" Type="http://schemas.openxmlformats.org/officeDocument/2006/relationships/font" Target="fonts/Lato-boldItalic.fntdata"/><Relationship Id="rId49" Type="http://schemas.openxmlformats.org/officeDocument/2006/relationships/font" Target="fonts/AlfaSlabOne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font" Target="fonts/ProximaNova-bold.fntdata"/><Relationship Id="rId32" Type="http://schemas.openxmlformats.org/officeDocument/2006/relationships/font" Target="fonts/ProximaNova-regular.fntdata"/><Relationship Id="rId35" Type="http://schemas.openxmlformats.org/officeDocument/2006/relationships/font" Target="fonts/ProximaNova-boldItalic.fntdata"/><Relationship Id="rId34" Type="http://schemas.openxmlformats.org/officeDocument/2006/relationships/font" Target="fonts/ProximaNova-italic.fntdata"/><Relationship Id="rId37" Type="http://schemas.openxmlformats.org/officeDocument/2006/relationships/font" Target="fonts/Roboto-bold.fntdata"/><Relationship Id="rId36" Type="http://schemas.openxmlformats.org/officeDocument/2006/relationships/font" Target="fonts/Roboto-regular.fntdata"/><Relationship Id="rId39" Type="http://schemas.openxmlformats.org/officeDocument/2006/relationships/font" Target="fonts/Roboto-boldItalic.fntdata"/><Relationship Id="rId38" Type="http://schemas.openxmlformats.org/officeDocument/2006/relationships/font" Target="fonts/Roboto-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gif>
</file>

<file path=ppt/media/image09.png>
</file>

<file path=ppt/media/image10.png>
</file>

<file path=ppt/media/image11.png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18.gif>
</file>

<file path=ppt/media/image1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 ai Galera, vou apresentar pra vocês um pouco sobre Nanoservices, Lambda e contar como eu me arrisquei brincando com Lambda e criei uma integração bem legal para a empresa que atualmente trabalho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Fraçoes de cents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Redis = papel do LocalStorage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Contar de mim + DT + Começo da piadinha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Shape 2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900725"/>
            <a:ext cx="6394800" cy="349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>
            <p:ph type="ctrTitle"/>
          </p:nvPr>
        </p:nvSpPr>
        <p:spPr>
          <a:xfrm>
            <a:off x="260900" y="1855800"/>
            <a:ext cx="5786700" cy="1584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Bree Serif"/>
              <a:defRPr sz="60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Bree Serif"/>
              <a:defRPr sz="60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Bree Serif"/>
              <a:defRPr sz="60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Bree Serif"/>
              <a:defRPr sz="60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Bree Serif"/>
              <a:defRPr sz="60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Bree Serif"/>
              <a:defRPr sz="60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Bree Serif"/>
              <a:defRPr sz="60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Bree Serif"/>
              <a:defRPr sz="60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Bree Serif"/>
              <a:defRPr sz="60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buFont typeface="Impact"/>
              <a:defRPr sz="10000">
                <a:latin typeface="Impact"/>
                <a:ea typeface="Impact"/>
                <a:cs typeface="Impact"/>
                <a:sym typeface="Impact"/>
              </a:defRPr>
            </a:lvl1pPr>
            <a:lvl2pPr lvl="1" algn="ctr">
              <a:spcBef>
                <a:spcPts val="0"/>
              </a:spcBef>
              <a:buSzPct val="100000"/>
              <a:buFont typeface="Impact"/>
              <a:defRPr sz="10000">
                <a:latin typeface="Impact"/>
                <a:ea typeface="Impact"/>
                <a:cs typeface="Impact"/>
                <a:sym typeface="Impact"/>
              </a:defRPr>
            </a:lvl2pPr>
            <a:lvl3pPr lvl="2" algn="ctr">
              <a:spcBef>
                <a:spcPts val="0"/>
              </a:spcBef>
              <a:buSzPct val="100000"/>
              <a:buFont typeface="Impact"/>
              <a:defRPr sz="10000">
                <a:latin typeface="Impact"/>
                <a:ea typeface="Impact"/>
                <a:cs typeface="Impact"/>
                <a:sym typeface="Impact"/>
              </a:defRPr>
            </a:lvl3pPr>
            <a:lvl4pPr lvl="3" algn="ctr">
              <a:spcBef>
                <a:spcPts val="0"/>
              </a:spcBef>
              <a:buSzPct val="100000"/>
              <a:buFont typeface="Impact"/>
              <a:defRPr sz="10000">
                <a:latin typeface="Impact"/>
                <a:ea typeface="Impact"/>
                <a:cs typeface="Impact"/>
                <a:sym typeface="Impact"/>
              </a:defRPr>
            </a:lvl4pPr>
            <a:lvl5pPr lvl="4" algn="ctr">
              <a:spcBef>
                <a:spcPts val="0"/>
              </a:spcBef>
              <a:buSzPct val="100000"/>
              <a:buFont typeface="Impact"/>
              <a:defRPr sz="10000">
                <a:latin typeface="Impact"/>
                <a:ea typeface="Impact"/>
                <a:cs typeface="Impact"/>
                <a:sym typeface="Impact"/>
              </a:defRPr>
            </a:lvl5pPr>
            <a:lvl6pPr lvl="5" algn="ctr">
              <a:spcBef>
                <a:spcPts val="0"/>
              </a:spcBef>
              <a:buSzPct val="100000"/>
              <a:buFont typeface="Impact"/>
              <a:defRPr sz="10000">
                <a:latin typeface="Impact"/>
                <a:ea typeface="Impact"/>
                <a:cs typeface="Impact"/>
                <a:sym typeface="Impact"/>
              </a:defRPr>
            </a:lvl6pPr>
            <a:lvl7pPr lvl="6" algn="ctr">
              <a:spcBef>
                <a:spcPts val="0"/>
              </a:spcBef>
              <a:buSzPct val="100000"/>
              <a:buFont typeface="Impact"/>
              <a:defRPr sz="10000">
                <a:latin typeface="Impact"/>
                <a:ea typeface="Impact"/>
                <a:cs typeface="Impact"/>
                <a:sym typeface="Impact"/>
              </a:defRPr>
            </a:lvl7pPr>
            <a:lvl8pPr lvl="7" algn="ctr">
              <a:spcBef>
                <a:spcPts val="0"/>
              </a:spcBef>
              <a:buSzPct val="100000"/>
              <a:buFont typeface="Impact"/>
              <a:defRPr sz="10000">
                <a:latin typeface="Impact"/>
                <a:ea typeface="Impact"/>
                <a:cs typeface="Impact"/>
                <a:sym typeface="Impact"/>
              </a:defRPr>
            </a:lvl8pPr>
            <a:lvl9pPr lvl="8" algn="ctr">
              <a:spcBef>
                <a:spcPts val="0"/>
              </a:spcBef>
              <a:buSzPct val="100000"/>
              <a:buFont typeface="Impact"/>
              <a:defRPr sz="10000"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buFont typeface="Bree Serif"/>
              <a:defRPr b="0" sz="4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buFont typeface="Bree Serif"/>
              <a:defRPr b="0" sz="4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buFont typeface="Bree Serif"/>
              <a:defRPr b="0" sz="4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buFont typeface="Bree Serif"/>
              <a:defRPr b="0" sz="4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buFont typeface="Bree Serif"/>
              <a:defRPr b="0" sz="4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buFont typeface="Bree Serif"/>
              <a:defRPr b="0" sz="4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buFont typeface="Bree Serif"/>
              <a:defRPr b="0" sz="4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buFont typeface="Bree Serif"/>
              <a:defRPr b="0" sz="4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buFont typeface="Bree Serif"/>
              <a:defRPr b="0" sz="4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" name="Shape 18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2"/>
              </a:buClr>
              <a:buFont typeface="Bree Serif"/>
              <a:defRPr>
                <a:solidFill>
                  <a:schemeClr val="dk2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Font typeface="Bree Serif"/>
              <a:defRPr>
                <a:solidFill>
                  <a:schemeClr val="dk2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Font typeface="Bree Serif"/>
              <a:defRPr>
                <a:solidFill>
                  <a:schemeClr val="dk2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Font typeface="Bree Serif"/>
              <a:defRPr>
                <a:solidFill>
                  <a:schemeClr val="dk2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Font typeface="Bree Serif"/>
              <a:defRPr>
                <a:solidFill>
                  <a:schemeClr val="dk2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Font typeface="Bree Serif"/>
              <a:defRPr>
                <a:solidFill>
                  <a:schemeClr val="dk2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Font typeface="Bree Serif"/>
              <a:defRPr>
                <a:solidFill>
                  <a:schemeClr val="dk2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Font typeface="Bree Serif"/>
              <a:defRPr>
                <a:solidFill>
                  <a:schemeClr val="dk2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Font typeface="Bree Serif"/>
              <a:defRPr>
                <a:solidFill>
                  <a:schemeClr val="dk2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Font typeface="Cambria"/>
              <a:defRPr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buFont typeface="Cambria"/>
              <a:defRPr>
                <a:latin typeface="Cambria"/>
                <a:ea typeface="Cambria"/>
                <a:cs typeface="Cambria"/>
                <a:sym typeface="Cambria"/>
              </a:defRPr>
            </a:lvl2pPr>
            <a:lvl3pPr lvl="2">
              <a:spcBef>
                <a:spcPts val="0"/>
              </a:spcBef>
              <a:buFont typeface="Cambria"/>
              <a:defRPr>
                <a:latin typeface="Cambria"/>
                <a:ea typeface="Cambria"/>
                <a:cs typeface="Cambria"/>
                <a:sym typeface="Cambria"/>
              </a:defRPr>
            </a:lvl3pPr>
            <a:lvl4pPr lvl="3">
              <a:spcBef>
                <a:spcPts val="0"/>
              </a:spcBef>
              <a:buFont typeface="Cambria"/>
              <a:defRPr>
                <a:latin typeface="Cambria"/>
                <a:ea typeface="Cambria"/>
                <a:cs typeface="Cambria"/>
                <a:sym typeface="Cambria"/>
              </a:defRPr>
            </a:lvl4pPr>
            <a:lvl5pPr lvl="4">
              <a:spcBef>
                <a:spcPts val="0"/>
              </a:spcBef>
              <a:buFont typeface="Cambria"/>
              <a:defRPr>
                <a:latin typeface="Cambria"/>
                <a:ea typeface="Cambria"/>
                <a:cs typeface="Cambria"/>
                <a:sym typeface="Cambria"/>
              </a:defRPr>
            </a:lvl5pPr>
            <a:lvl6pPr lvl="5">
              <a:spcBef>
                <a:spcPts val="0"/>
              </a:spcBef>
              <a:buFont typeface="Cambria"/>
              <a:defRPr>
                <a:latin typeface="Cambria"/>
                <a:ea typeface="Cambria"/>
                <a:cs typeface="Cambria"/>
                <a:sym typeface="Cambria"/>
              </a:defRPr>
            </a:lvl6pPr>
            <a:lvl7pPr lvl="6">
              <a:spcBef>
                <a:spcPts val="0"/>
              </a:spcBef>
              <a:buFont typeface="Cambria"/>
              <a:defRPr>
                <a:latin typeface="Cambria"/>
                <a:ea typeface="Cambria"/>
                <a:cs typeface="Cambria"/>
                <a:sym typeface="Cambria"/>
              </a:defRPr>
            </a:lvl7pPr>
            <a:lvl8pPr lvl="7">
              <a:spcBef>
                <a:spcPts val="0"/>
              </a:spcBef>
              <a:buFont typeface="Cambria"/>
              <a:defRPr>
                <a:latin typeface="Cambria"/>
                <a:ea typeface="Cambria"/>
                <a:cs typeface="Cambria"/>
                <a:sym typeface="Cambria"/>
              </a:defRPr>
            </a:lvl8pPr>
            <a:lvl9pPr lvl="8">
              <a:spcBef>
                <a:spcPts val="0"/>
              </a:spcBef>
              <a:buFont typeface="Cambria"/>
              <a:defRPr>
                <a:latin typeface="Cambria"/>
                <a:ea typeface="Cambria"/>
                <a:cs typeface="Cambria"/>
                <a:sym typeface="Cambria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Font typeface="Bree Serif"/>
              <a:defRPr>
                <a:latin typeface="Bree Serif"/>
                <a:ea typeface="Bree Serif"/>
                <a:cs typeface="Bree Serif"/>
                <a:sym typeface="Bree Serif"/>
              </a:defRPr>
            </a:lvl1pPr>
            <a:lvl2pPr lvl="1">
              <a:spcBef>
                <a:spcPts val="0"/>
              </a:spcBef>
              <a:buFont typeface="Bree Serif"/>
              <a:defRPr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buFont typeface="Bree Serif"/>
              <a:defRPr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buFont typeface="Bree Serif"/>
              <a:defRPr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buFont typeface="Bree Serif"/>
              <a:defRPr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buFont typeface="Bree Serif"/>
              <a:defRPr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buFont typeface="Bree Serif"/>
              <a:defRPr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buFont typeface="Bree Serif"/>
              <a:defRPr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buFont typeface="Bree Serif"/>
              <a:defRPr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buFont typeface="Cambria"/>
              <a:defRPr sz="1400"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buSzPct val="100000"/>
              <a:buFont typeface="Cambria"/>
              <a:defRPr sz="1200">
                <a:latin typeface="Cambria"/>
                <a:ea typeface="Cambria"/>
                <a:cs typeface="Cambria"/>
                <a:sym typeface="Cambria"/>
              </a:defRPr>
            </a:lvl2pPr>
            <a:lvl3pPr lvl="2">
              <a:spcBef>
                <a:spcPts val="0"/>
              </a:spcBef>
              <a:buSzPct val="100000"/>
              <a:buFont typeface="Cambria"/>
              <a:defRPr sz="1200">
                <a:latin typeface="Cambria"/>
                <a:ea typeface="Cambria"/>
                <a:cs typeface="Cambria"/>
                <a:sym typeface="Cambria"/>
              </a:defRPr>
            </a:lvl3pPr>
            <a:lvl4pPr lvl="3">
              <a:spcBef>
                <a:spcPts val="0"/>
              </a:spcBef>
              <a:buSzPct val="100000"/>
              <a:buFont typeface="Cambria"/>
              <a:defRPr sz="1200">
                <a:latin typeface="Cambria"/>
                <a:ea typeface="Cambria"/>
                <a:cs typeface="Cambria"/>
                <a:sym typeface="Cambria"/>
              </a:defRPr>
            </a:lvl4pPr>
            <a:lvl5pPr lvl="4">
              <a:spcBef>
                <a:spcPts val="0"/>
              </a:spcBef>
              <a:buSzPct val="100000"/>
              <a:buFont typeface="Cambria"/>
              <a:defRPr sz="1200">
                <a:latin typeface="Cambria"/>
                <a:ea typeface="Cambria"/>
                <a:cs typeface="Cambria"/>
                <a:sym typeface="Cambria"/>
              </a:defRPr>
            </a:lvl5pPr>
            <a:lvl6pPr lvl="5">
              <a:spcBef>
                <a:spcPts val="0"/>
              </a:spcBef>
              <a:buSzPct val="100000"/>
              <a:buFont typeface="Cambria"/>
              <a:defRPr sz="1200">
                <a:latin typeface="Cambria"/>
                <a:ea typeface="Cambria"/>
                <a:cs typeface="Cambria"/>
                <a:sym typeface="Cambria"/>
              </a:defRPr>
            </a:lvl6pPr>
            <a:lvl7pPr lvl="6">
              <a:spcBef>
                <a:spcPts val="0"/>
              </a:spcBef>
              <a:buSzPct val="100000"/>
              <a:buFont typeface="Cambria"/>
              <a:defRPr sz="1200">
                <a:latin typeface="Cambria"/>
                <a:ea typeface="Cambria"/>
                <a:cs typeface="Cambria"/>
                <a:sym typeface="Cambria"/>
              </a:defRPr>
            </a:lvl7pPr>
            <a:lvl8pPr lvl="7">
              <a:spcBef>
                <a:spcPts val="0"/>
              </a:spcBef>
              <a:buSzPct val="100000"/>
              <a:buFont typeface="Cambria"/>
              <a:defRPr sz="1200">
                <a:latin typeface="Cambria"/>
                <a:ea typeface="Cambria"/>
                <a:cs typeface="Cambria"/>
                <a:sym typeface="Cambria"/>
              </a:defRPr>
            </a:lvl8pPr>
            <a:lvl9pPr lvl="8">
              <a:spcBef>
                <a:spcPts val="0"/>
              </a:spcBef>
              <a:buSzPct val="100000"/>
              <a:buFont typeface="Cambria"/>
              <a:defRPr sz="1200">
                <a:latin typeface="Cambria"/>
                <a:ea typeface="Cambria"/>
                <a:cs typeface="Cambria"/>
                <a:sym typeface="Cambria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buFont typeface="Cambria"/>
              <a:defRPr sz="1400"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buSzPct val="100000"/>
              <a:buFont typeface="Cambria"/>
              <a:defRPr sz="1200">
                <a:latin typeface="Cambria"/>
                <a:ea typeface="Cambria"/>
                <a:cs typeface="Cambria"/>
                <a:sym typeface="Cambria"/>
              </a:defRPr>
            </a:lvl2pPr>
            <a:lvl3pPr lvl="2">
              <a:spcBef>
                <a:spcPts val="0"/>
              </a:spcBef>
              <a:buSzPct val="100000"/>
              <a:buFont typeface="Cambria"/>
              <a:defRPr sz="1200">
                <a:latin typeface="Cambria"/>
                <a:ea typeface="Cambria"/>
                <a:cs typeface="Cambria"/>
                <a:sym typeface="Cambria"/>
              </a:defRPr>
            </a:lvl3pPr>
            <a:lvl4pPr lvl="3">
              <a:spcBef>
                <a:spcPts val="0"/>
              </a:spcBef>
              <a:buSzPct val="100000"/>
              <a:buFont typeface="Cambria"/>
              <a:defRPr sz="1200">
                <a:latin typeface="Cambria"/>
                <a:ea typeface="Cambria"/>
                <a:cs typeface="Cambria"/>
                <a:sym typeface="Cambria"/>
              </a:defRPr>
            </a:lvl4pPr>
            <a:lvl5pPr lvl="4">
              <a:spcBef>
                <a:spcPts val="0"/>
              </a:spcBef>
              <a:buSzPct val="100000"/>
              <a:buFont typeface="Cambria"/>
              <a:defRPr sz="1200">
                <a:latin typeface="Cambria"/>
                <a:ea typeface="Cambria"/>
                <a:cs typeface="Cambria"/>
                <a:sym typeface="Cambria"/>
              </a:defRPr>
            </a:lvl5pPr>
            <a:lvl6pPr lvl="5">
              <a:spcBef>
                <a:spcPts val="0"/>
              </a:spcBef>
              <a:buSzPct val="100000"/>
              <a:buFont typeface="Cambria"/>
              <a:defRPr sz="1200">
                <a:latin typeface="Cambria"/>
                <a:ea typeface="Cambria"/>
                <a:cs typeface="Cambria"/>
                <a:sym typeface="Cambria"/>
              </a:defRPr>
            </a:lvl6pPr>
            <a:lvl7pPr lvl="6">
              <a:spcBef>
                <a:spcPts val="0"/>
              </a:spcBef>
              <a:buSzPct val="100000"/>
              <a:buFont typeface="Cambria"/>
              <a:defRPr sz="1200">
                <a:latin typeface="Cambria"/>
                <a:ea typeface="Cambria"/>
                <a:cs typeface="Cambria"/>
                <a:sym typeface="Cambria"/>
              </a:defRPr>
            </a:lvl7pPr>
            <a:lvl8pPr lvl="7">
              <a:spcBef>
                <a:spcPts val="0"/>
              </a:spcBef>
              <a:buSzPct val="100000"/>
              <a:buFont typeface="Cambria"/>
              <a:defRPr sz="1200">
                <a:latin typeface="Cambria"/>
                <a:ea typeface="Cambria"/>
                <a:cs typeface="Cambria"/>
                <a:sym typeface="Cambria"/>
              </a:defRPr>
            </a:lvl8pPr>
            <a:lvl9pPr lvl="8">
              <a:spcBef>
                <a:spcPts val="0"/>
              </a:spcBef>
              <a:buSzPct val="100000"/>
              <a:buFont typeface="Cambria"/>
              <a:defRPr sz="1200">
                <a:latin typeface="Cambria"/>
                <a:ea typeface="Cambria"/>
                <a:cs typeface="Cambria"/>
                <a:sym typeface="Cambria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Font typeface="Bree Serif"/>
              <a:defRPr>
                <a:latin typeface="Bree Serif"/>
                <a:ea typeface="Bree Serif"/>
                <a:cs typeface="Bree Serif"/>
                <a:sym typeface="Bree Serif"/>
              </a:defRPr>
            </a:lvl1pPr>
            <a:lvl2pPr lvl="1">
              <a:spcBef>
                <a:spcPts val="0"/>
              </a:spcBef>
              <a:buFont typeface="Bree Serif"/>
              <a:defRPr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buFont typeface="Bree Serif"/>
              <a:defRPr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buFont typeface="Bree Serif"/>
              <a:defRPr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buFont typeface="Bree Serif"/>
              <a:defRPr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buFont typeface="Bree Serif"/>
              <a:defRPr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buFont typeface="Bree Serif"/>
              <a:defRPr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buFont typeface="Bree Serif"/>
              <a:defRPr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buFont typeface="Bree Serif"/>
              <a:defRPr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311700" y="1391377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dk2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Cambria"/>
              <a:defRPr b="0" sz="4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Cambria"/>
              <a:defRPr b="0" sz="4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Cambria"/>
              <a:defRPr b="0" sz="4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Cambria"/>
              <a:defRPr b="0" sz="4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Cambria"/>
              <a:defRPr b="0" sz="4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Cambria"/>
              <a:defRPr b="0" sz="4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Cambria"/>
              <a:defRPr b="0" sz="4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Cambria"/>
              <a:defRPr b="0" sz="4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Cambria"/>
              <a:defRPr b="0" sz="4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38" name="Shape 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Shape 3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  <a:ln>
            <a:noFill/>
          </a:ln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buFont typeface="Bree Serif"/>
              <a:defRPr sz="3600">
                <a:solidFill>
                  <a:schemeClr val="dk2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mbria"/>
              <a:buNone/>
              <a:defRPr sz="2100">
                <a:latin typeface="Cambria"/>
                <a:ea typeface="Cambria"/>
                <a:cs typeface="Cambria"/>
                <a:sym typeface="Cambr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mbria"/>
              <a:buNone/>
              <a:defRPr sz="2100">
                <a:latin typeface="Cambria"/>
                <a:ea typeface="Cambria"/>
                <a:cs typeface="Cambria"/>
                <a:sym typeface="Cambr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mbria"/>
              <a:buNone/>
              <a:defRPr sz="2100">
                <a:latin typeface="Cambria"/>
                <a:ea typeface="Cambria"/>
                <a:cs typeface="Cambria"/>
                <a:sym typeface="Cambr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mbria"/>
              <a:buNone/>
              <a:defRPr sz="2100">
                <a:latin typeface="Cambria"/>
                <a:ea typeface="Cambria"/>
                <a:cs typeface="Cambria"/>
                <a:sym typeface="Cambr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mbria"/>
              <a:buNone/>
              <a:defRPr sz="2100">
                <a:latin typeface="Cambria"/>
                <a:ea typeface="Cambria"/>
                <a:cs typeface="Cambria"/>
                <a:sym typeface="Cambr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mbria"/>
              <a:buNone/>
              <a:defRPr sz="2100">
                <a:latin typeface="Cambria"/>
                <a:ea typeface="Cambria"/>
                <a:cs typeface="Cambria"/>
                <a:sym typeface="Cambr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mbria"/>
              <a:buNone/>
              <a:defRPr sz="2100">
                <a:latin typeface="Cambria"/>
                <a:ea typeface="Cambria"/>
                <a:cs typeface="Cambria"/>
                <a:sym typeface="Cambr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mbria"/>
              <a:buNone/>
              <a:defRPr sz="2100">
                <a:latin typeface="Cambria"/>
                <a:ea typeface="Cambria"/>
                <a:cs typeface="Cambria"/>
                <a:sym typeface="Cambr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mbria"/>
              <a:buNone/>
              <a:defRPr sz="2100">
                <a:latin typeface="Cambria"/>
                <a:ea typeface="Cambria"/>
                <a:cs typeface="Cambria"/>
                <a:sym typeface="Cambria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Bree Serif"/>
              <a:buNone/>
              <a:defRPr>
                <a:latin typeface="Bree Serif"/>
                <a:ea typeface="Bree Serif"/>
                <a:cs typeface="Bree Serif"/>
                <a:sym typeface="Bree Serif"/>
              </a:defRPr>
            </a:lvl1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Lato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06.png"/><Relationship Id="rId4" Type="http://schemas.openxmlformats.org/officeDocument/2006/relationships/image" Target="../media/image05.png"/><Relationship Id="rId5" Type="http://schemas.openxmlformats.org/officeDocument/2006/relationships/image" Target="../media/image0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Relationship Id="rId4" Type="http://schemas.openxmlformats.org/officeDocument/2006/relationships/image" Target="../media/image01.png"/><Relationship Id="rId5" Type="http://schemas.openxmlformats.org/officeDocument/2006/relationships/hyperlink" Target="www.directtalk.com.br/tech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0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4.gif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6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8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ambda-in-python.png" id="57" name="Shape 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2960" y="1589414"/>
            <a:ext cx="2014525" cy="2105173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Shape 58"/>
          <p:cNvSpPr txBox="1"/>
          <p:nvPr>
            <p:ph type="title"/>
          </p:nvPr>
        </p:nvSpPr>
        <p:spPr>
          <a:xfrm>
            <a:off x="1926133" y="1684313"/>
            <a:ext cx="5235000" cy="1798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en" sz="4800">
                <a:solidFill>
                  <a:srgbClr val="666666"/>
                </a:solidFill>
              </a:rPr>
              <a:t>Nanoservices?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 sz="4800">
                <a:solidFill>
                  <a:srgbClr val="666666"/>
                </a:solidFill>
              </a:rPr>
              <a:t>Lambda?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>
                <a:solidFill>
                  <a:srgbClr val="666666"/>
                </a:solidFill>
              </a:rPr>
              <a:t>Já se arriscou?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Nano</a:t>
            </a:r>
          </a:p>
        </p:txBody>
      </p:sp>
      <p:sp>
        <p:nvSpPr>
          <p:cNvPr id="120" name="Shape 120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Funções com única responsabilidade e granulares</a:t>
            </a:r>
          </a:p>
        </p:txBody>
      </p:sp>
      <p:sp>
        <p:nvSpPr>
          <p:cNvPr id="121" name="Shape 1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Nanoservices levam microservices ao extremo! Usando a mesma ideologia, porém, por se apoiarem em arquitetura FaaS na nuvem já entregam escalabilidade e disponibilidade.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1 Endpoint = 1 Ação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Ações bem definidas</a:t>
            </a:r>
          </a:p>
        </p:txBody>
      </p:sp>
      <p:pic>
        <p:nvPicPr>
          <p:cNvPr descr="Blog+-+Serverless+Archiectures+(2).png"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375" y="1057187"/>
            <a:ext cx="3592275" cy="3181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IaaS</a:t>
            </a:r>
            <a:r>
              <a:rPr lang="en"/>
              <a:t> História</a:t>
            </a:r>
          </a:p>
        </p:txBody>
      </p:sp>
      <p:sp>
        <p:nvSpPr>
          <p:cNvPr id="133" name="Shape 133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Infrastructure as a Service</a:t>
            </a:r>
          </a:p>
        </p:txBody>
      </p:sp>
      <p:sp>
        <p:nvSpPr>
          <p:cNvPr id="134" name="Shape 13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Heroku foi um dos primeiros a servir infraestrutura sem você se preocupar com as máquinas! Só precisava subir sua aplicação, como se estivesse fazendo </a:t>
            </a:r>
            <a:r>
              <a:rPr i="1" lang="en"/>
              <a:t>PUSH</a:t>
            </a:r>
            <a:r>
              <a:rPr lang="en"/>
              <a:t> em um </a:t>
            </a:r>
            <a:r>
              <a:rPr b="1" lang="en"/>
              <a:t>GIT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FaaS</a:t>
            </a:r>
          </a:p>
        </p:txBody>
      </p:sp>
      <p:sp>
        <p:nvSpPr>
          <p:cNvPr id="140" name="Shape 140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Function as a Service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1" name="Shape 14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Serviços disponíveis nos Big Players?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-"/>
            </a:pPr>
            <a:r>
              <a:rPr b="1" i="1" lang="en" sz="2400"/>
              <a:t>AWS Lambda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Google Functions (beta eterno)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Azure Functions!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+ surgindo logo!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Como funciona?</a:t>
            </a:r>
          </a:p>
        </p:txBody>
      </p:sp>
      <p:pic>
        <p:nvPicPr>
          <p:cNvPr descr="lambda-in-python.png" id="147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9646" y="1393718"/>
            <a:ext cx="1540950" cy="1610277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Shape 148"/>
          <p:cNvSpPr txBox="1"/>
          <p:nvPr/>
        </p:nvSpPr>
        <p:spPr>
          <a:xfrm>
            <a:off x="7556513" y="1354404"/>
            <a:ext cx="890700" cy="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i="1" lang="en">
                <a:solidFill>
                  <a:srgbClr val="1155CC"/>
                </a:solidFill>
              </a:rPr>
              <a:t>z</a:t>
            </a:r>
            <a:r>
              <a:rPr b="1" i="1" lang="en" sz="3000">
                <a:solidFill>
                  <a:srgbClr val="1155CC"/>
                </a:solidFill>
              </a:rPr>
              <a:t>z</a:t>
            </a:r>
            <a:r>
              <a:rPr b="1" i="1" lang="en" sz="4800">
                <a:solidFill>
                  <a:srgbClr val="1155CC"/>
                </a:solidFill>
              </a:rPr>
              <a:t>z</a:t>
            </a:r>
          </a:p>
        </p:txBody>
      </p:sp>
      <p:cxnSp>
        <p:nvCxnSpPr>
          <p:cNvPr id="149" name="Shape 149"/>
          <p:cNvCxnSpPr/>
          <p:nvPr/>
        </p:nvCxnSpPr>
        <p:spPr>
          <a:xfrm>
            <a:off x="400309" y="2164938"/>
            <a:ext cx="27720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50" name="Shape 150"/>
          <p:cNvSpPr txBox="1"/>
          <p:nvPr/>
        </p:nvSpPr>
        <p:spPr>
          <a:xfrm>
            <a:off x="1234750" y="1782881"/>
            <a:ext cx="1009200" cy="3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REQUEST</a:t>
            </a:r>
          </a:p>
        </p:txBody>
      </p:sp>
      <p:sp>
        <p:nvSpPr>
          <p:cNvPr id="151" name="Shape 151"/>
          <p:cNvSpPr/>
          <p:nvPr/>
        </p:nvSpPr>
        <p:spPr>
          <a:xfrm rot="-5400000">
            <a:off x="2208920" y="1859700"/>
            <a:ext cx="3882600" cy="8307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API Gateway</a:t>
            </a:r>
          </a:p>
        </p:txBody>
      </p:sp>
      <p:cxnSp>
        <p:nvCxnSpPr>
          <p:cNvPr id="152" name="Shape 152"/>
          <p:cNvCxnSpPr/>
          <p:nvPr/>
        </p:nvCxnSpPr>
        <p:spPr>
          <a:xfrm>
            <a:off x="4730017" y="2195750"/>
            <a:ext cx="13860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53" name="Shape 153"/>
          <p:cNvSpPr txBox="1"/>
          <p:nvPr/>
        </p:nvSpPr>
        <p:spPr>
          <a:xfrm>
            <a:off x="5057191" y="1859375"/>
            <a:ext cx="1597500" cy="1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Invoke</a:t>
            </a:r>
          </a:p>
        </p:txBody>
      </p:sp>
      <p:sp>
        <p:nvSpPr>
          <p:cNvPr id="154" name="Shape 154"/>
          <p:cNvSpPr txBox="1"/>
          <p:nvPr/>
        </p:nvSpPr>
        <p:spPr>
          <a:xfrm>
            <a:off x="3192201" y="1974804"/>
            <a:ext cx="1100699" cy="3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666666"/>
                </a:solidFill>
              </a:rPr>
              <a:t>Permite?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Custos?</a:t>
            </a:r>
          </a:p>
        </p:txBody>
      </p:sp>
      <p:sp>
        <p:nvSpPr>
          <p:cNvPr id="160" name="Shape 16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1 Milhão de invokes/mês free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+ 0.20 USD por 1mi/invokes</a:t>
            </a: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Char char="-"/>
            </a:pPr>
            <a:r>
              <a:rPr lang="en">
                <a:solidFill>
                  <a:srgbClr val="FFFFFF"/>
                </a:solidFill>
              </a:rPr>
              <a:t>0,00001667  USD GB/segundo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Na Direct Talk </a:t>
            </a:r>
          </a:p>
        </p:txBody>
      </p:sp>
      <p:sp>
        <p:nvSpPr>
          <p:cNvPr id="166" name="Shape 166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Experimentamos o Lambda criando integrações</a:t>
            </a:r>
          </a:p>
        </p:txBody>
      </p:sp>
      <p:sp>
        <p:nvSpPr>
          <p:cNvPr id="167" name="Shape 16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Utilizamos o Lambda para gerar os endpoints para comunicação do nosso serviço DTBot com o Facebook.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188000" y="3034149"/>
            <a:ext cx="4548000" cy="1688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b="1" lang="en"/>
              <a:t>Facebook + DTBot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/>
        </p:nvSpPr>
        <p:spPr>
          <a:xfrm>
            <a:off x="4839625" y="1076075"/>
            <a:ext cx="3714000" cy="2385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ambda-in-python.png" id="178" name="Shape 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47276" y="4415997"/>
            <a:ext cx="499725" cy="522223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Shape 179"/>
          <p:cNvSpPr txBox="1"/>
          <p:nvPr/>
        </p:nvSpPr>
        <p:spPr>
          <a:xfrm>
            <a:off x="519125" y="1663414"/>
            <a:ext cx="6912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>
                <a:solidFill>
                  <a:srgbClr val="3B5998"/>
                </a:solidFill>
                <a:latin typeface="Alfa Slab One"/>
                <a:ea typeface="Alfa Slab One"/>
                <a:cs typeface="Alfa Slab One"/>
                <a:sym typeface="Alfa Slab One"/>
              </a:rPr>
              <a:t>f</a:t>
            </a:r>
          </a:p>
        </p:txBody>
      </p:sp>
      <p:sp>
        <p:nvSpPr>
          <p:cNvPr id="180" name="Shape 180"/>
          <p:cNvSpPr/>
          <p:nvPr/>
        </p:nvSpPr>
        <p:spPr>
          <a:xfrm>
            <a:off x="1306062" y="2097664"/>
            <a:ext cx="1666800" cy="157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741B4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ambda-in-python.png" id="181" name="Shape 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6714" y="1920312"/>
            <a:ext cx="764425" cy="7988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-130358959041456944.png" id="182" name="Shape 1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97914" y="1844115"/>
            <a:ext cx="869275" cy="869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ambda-in-python.png" id="183" name="Shape 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8624" y="1920309"/>
            <a:ext cx="764424" cy="798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Shape 184"/>
          <p:cNvSpPr/>
          <p:nvPr/>
        </p:nvSpPr>
        <p:spPr>
          <a:xfrm>
            <a:off x="5993109" y="2083489"/>
            <a:ext cx="1310400" cy="157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741B4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5" name="Shape 185"/>
          <p:cNvSpPr/>
          <p:nvPr/>
        </p:nvSpPr>
        <p:spPr>
          <a:xfrm rot="10800000">
            <a:off x="5993109" y="2312089"/>
            <a:ext cx="1310400" cy="157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741B4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" name="Shape 186"/>
          <p:cNvSpPr/>
          <p:nvPr/>
        </p:nvSpPr>
        <p:spPr>
          <a:xfrm>
            <a:off x="3864697" y="2089564"/>
            <a:ext cx="1310400" cy="157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741B4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7" name="Shape 187"/>
          <p:cNvSpPr/>
          <p:nvPr/>
        </p:nvSpPr>
        <p:spPr>
          <a:xfrm rot="10800000">
            <a:off x="3864697" y="2318164"/>
            <a:ext cx="1310400" cy="157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741B4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8" name="Shape 188"/>
          <p:cNvSpPr/>
          <p:nvPr/>
        </p:nvSpPr>
        <p:spPr>
          <a:xfrm rot="10800000">
            <a:off x="1306062" y="2312089"/>
            <a:ext cx="1666800" cy="157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741B4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9" name="Shape 189"/>
          <p:cNvSpPr txBox="1"/>
          <p:nvPr/>
        </p:nvSpPr>
        <p:spPr>
          <a:xfrm>
            <a:off x="6297675" y="808525"/>
            <a:ext cx="764400" cy="5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666666"/>
                </a:solidFill>
                <a:latin typeface="Bree Serif"/>
                <a:ea typeface="Bree Serif"/>
                <a:cs typeface="Bree Serif"/>
                <a:sym typeface="Bree Serif"/>
              </a:rPr>
              <a:t>VPC</a:t>
            </a:r>
          </a:p>
        </p:txBody>
      </p:sp>
      <p:sp>
        <p:nvSpPr>
          <p:cNvPr id="190" name="Shape 190"/>
          <p:cNvSpPr txBox="1"/>
          <p:nvPr/>
        </p:nvSpPr>
        <p:spPr>
          <a:xfrm>
            <a:off x="2901175" y="1521075"/>
            <a:ext cx="11280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4C1130"/>
                </a:solidFill>
                <a:latin typeface="Bree Serif"/>
                <a:ea typeface="Bree Serif"/>
                <a:cs typeface="Bree Serif"/>
                <a:sym typeface="Bree Serif"/>
              </a:rPr>
              <a:t>Integrador</a:t>
            </a:r>
          </a:p>
        </p:txBody>
      </p:sp>
      <p:sp>
        <p:nvSpPr>
          <p:cNvPr id="191" name="Shape 191"/>
          <p:cNvSpPr txBox="1"/>
          <p:nvPr/>
        </p:nvSpPr>
        <p:spPr>
          <a:xfrm>
            <a:off x="390425" y="353150"/>
            <a:ext cx="3273900" cy="5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666666"/>
                </a:solidFill>
                <a:latin typeface="Bree Serif"/>
                <a:ea typeface="Bree Serif"/>
                <a:cs typeface="Bree Serif"/>
                <a:sym typeface="Bree Serif"/>
              </a:rPr>
              <a:t>Facebook + Bot</a:t>
            </a:r>
          </a:p>
        </p:txBody>
      </p:sp>
      <p:sp>
        <p:nvSpPr>
          <p:cNvPr id="192" name="Shape 192"/>
          <p:cNvSpPr txBox="1"/>
          <p:nvPr/>
        </p:nvSpPr>
        <p:spPr>
          <a:xfrm>
            <a:off x="5054375" y="1542975"/>
            <a:ext cx="11280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4C1130"/>
                </a:solidFill>
                <a:latin typeface="Bree Serif"/>
                <a:ea typeface="Bree Serif"/>
                <a:cs typeface="Bree Serif"/>
                <a:sym typeface="Bree Serif"/>
              </a:rPr>
              <a:t>Status</a:t>
            </a:r>
          </a:p>
        </p:txBody>
      </p:sp>
      <p:sp>
        <p:nvSpPr>
          <p:cNvPr id="193" name="Shape 193"/>
          <p:cNvSpPr/>
          <p:nvPr/>
        </p:nvSpPr>
        <p:spPr>
          <a:xfrm rot="5400000">
            <a:off x="3296900" y="3037800"/>
            <a:ext cx="522300" cy="157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741B4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4" name="Shape 194"/>
          <p:cNvSpPr/>
          <p:nvPr/>
        </p:nvSpPr>
        <p:spPr>
          <a:xfrm rot="-5400000">
            <a:off x="3082475" y="3037800"/>
            <a:ext cx="522300" cy="157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741B4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16._Fundo_Transparente_DTBOT_grande.png" id="195" name="Shape 1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86167" y="3437742"/>
            <a:ext cx="1310400" cy="615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>
            <p:ph type="title"/>
          </p:nvPr>
        </p:nvSpPr>
        <p:spPr>
          <a:xfrm>
            <a:off x="327850" y="633225"/>
            <a:ext cx="68760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Bora fazer um app pro slack?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Now pray for the </a:t>
            </a:r>
            <a:r>
              <a:rPr b="1" lang="en"/>
              <a:t>LiveCode</a:t>
            </a:r>
            <a:r>
              <a:rPr lang="en"/>
              <a:t> God!</a:t>
            </a:r>
          </a:p>
        </p:txBody>
      </p:sp>
      <p:pic>
        <p:nvPicPr>
          <p:cNvPr descr="giphy.gif"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7400" y="2413350"/>
            <a:ext cx="3447700" cy="194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/>
        </p:nvSpPr>
        <p:spPr>
          <a:xfrm>
            <a:off x="3684172" y="1602594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dk2"/>
                </a:solidFill>
                <a:latin typeface="Bree Serif"/>
                <a:ea typeface="Bree Serif"/>
                <a:cs typeface="Bree Serif"/>
                <a:sym typeface="Bree Serif"/>
              </a:rPr>
              <a:t>Luiz Panariello</a:t>
            </a:r>
          </a:p>
        </p:txBody>
      </p:sp>
      <p:sp>
        <p:nvSpPr>
          <p:cNvPr id="64" name="Shape 64"/>
          <p:cNvSpPr txBox="1"/>
          <p:nvPr/>
        </p:nvSpPr>
        <p:spPr>
          <a:xfrm>
            <a:off x="3684178" y="2382894"/>
            <a:ext cx="4881000" cy="6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Desenvolvedor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Organizador do Meetup Inovação em SaaS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9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descr="11240412_1407316246258421_766356872_n.jpg" id="65" name="Shape 65"/>
          <p:cNvPicPr preferRelativeResize="0"/>
          <p:nvPr/>
        </p:nvPicPr>
        <p:blipFill rotWithShape="1">
          <a:blip r:embed="rId3">
            <a:alphaModFix/>
          </a:blip>
          <a:srcRect b="3729" l="19974" r="0" t="16245"/>
          <a:stretch/>
        </p:blipFill>
        <p:spPr>
          <a:xfrm rot="-1150763">
            <a:off x="1582592" y="1605331"/>
            <a:ext cx="1905780" cy="190578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logo.png" id="66" name="Shape 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2041" y="3436554"/>
            <a:ext cx="876300" cy="1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Shape 67"/>
          <p:cNvSpPr txBox="1"/>
          <p:nvPr/>
        </p:nvSpPr>
        <p:spPr>
          <a:xfrm>
            <a:off x="3691277" y="2931528"/>
            <a:ext cx="3852600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Blog:</a:t>
            </a:r>
            <a:r>
              <a:rPr b="1" lang="en" sz="1800">
                <a:solidFill>
                  <a:srgbClr val="4A86E8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b="1" lang="en" sz="18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www.directtalk.com.br/tech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accent1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/>
        </p:nvSpPr>
        <p:spPr>
          <a:xfrm>
            <a:off x="618964" y="1970106"/>
            <a:ext cx="3582300" cy="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60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Dúvidas?</a:t>
            </a:r>
          </a:p>
        </p:txBody>
      </p:sp>
      <p:pic>
        <p:nvPicPr>
          <p:cNvPr descr="source.gif" id="207" name="Shape 2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6574" y="615600"/>
            <a:ext cx="3958200" cy="395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434343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Shape 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750" y="1890712"/>
            <a:ext cx="4762500" cy="120967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Shape 213"/>
          <p:cNvSpPr txBox="1"/>
          <p:nvPr/>
        </p:nvSpPr>
        <p:spPr>
          <a:xfrm>
            <a:off x="6117525" y="2926275"/>
            <a:ext cx="922800" cy="7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solidFill>
                  <a:srgbClr val="FFFFFF"/>
                </a:solidFill>
              </a:rPr>
              <a:t>0.5.6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Vantagens</a:t>
            </a:r>
          </a:p>
        </p:txBody>
      </p:sp>
      <p:sp>
        <p:nvSpPr>
          <p:cNvPr id="219" name="Shape 21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Fácil Deploy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Repositórios pequenos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Fácil execução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Custo muito baixo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Integração fácil com outros sistemas da AWS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Stages facilitam diferenciação de ambientes</a:t>
            </a:r>
          </a:p>
        </p:txBody>
      </p:sp>
      <p:pic>
        <p:nvPicPr>
          <p:cNvPr id="220" name="Shape 2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3137" y="1107950"/>
            <a:ext cx="889925" cy="88992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Shape 221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No lambda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Vantagens</a:t>
            </a:r>
          </a:p>
        </p:txBody>
      </p:sp>
      <p:sp>
        <p:nvSpPr>
          <p:cNvPr id="227" name="Shape 22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Um desenvolvedor trabalhando Frontend e Backend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Problemas de regras de negócio que são tratados no Front facilmente implementados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CF para subir a aplicação e todas as dependências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Fácil colocar o Lambda na VPC :)</a:t>
            </a:r>
          </a:p>
        </p:txBody>
      </p:sp>
      <p:pic>
        <p:nvPicPr>
          <p:cNvPr id="228" name="Shape 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3137" y="1107950"/>
            <a:ext cx="889925" cy="889925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Shape 229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No lambda mais focado no nosso caso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Desvantagens</a:t>
            </a:r>
          </a:p>
        </p:txBody>
      </p:sp>
      <p:sp>
        <p:nvSpPr>
          <p:cNvPr id="235" name="Shape 23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Tratativa de erros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Segurança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Força você a usar o API Gateway para integração Web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Difícil sair usando o WAF (queriamos)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MAIS TENSO: pingar o lambda para manter ele ligado… sim… ligado...</a:t>
            </a:r>
          </a:p>
        </p:txBody>
      </p:sp>
      <p:sp>
        <p:nvSpPr>
          <p:cNvPr id="236" name="Shape 236"/>
          <p:cNvSpPr txBox="1"/>
          <p:nvPr>
            <p:ph idx="1" type="subTitle"/>
          </p:nvPr>
        </p:nvSpPr>
        <p:spPr>
          <a:xfrm>
            <a:off x="265500" y="2845200"/>
            <a:ext cx="4045200" cy="9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Nem tudo é perfeito…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… no Lambda</a:t>
            </a:r>
          </a:p>
        </p:txBody>
      </p:sp>
      <p:pic>
        <p:nvPicPr>
          <p:cNvPr id="237" name="Shape 2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2345" y="1298200"/>
            <a:ext cx="651500" cy="65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Desvantagens</a:t>
            </a:r>
          </a:p>
        </p:txBody>
      </p:sp>
      <p:sp>
        <p:nvSpPr>
          <p:cNvPr id="243" name="Shape 24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Muitas regras de negócio no mesmo Lambda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Serverless ainda em Beta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Muitas mudanças no serverless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Muitas mágicas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Muitos Endpoints para o desenvolvedor conhecer</a:t>
            </a:r>
          </a:p>
        </p:txBody>
      </p:sp>
      <p:sp>
        <p:nvSpPr>
          <p:cNvPr id="244" name="Shape 244"/>
          <p:cNvSpPr txBox="1"/>
          <p:nvPr>
            <p:ph idx="1" type="subTitle"/>
          </p:nvPr>
        </p:nvSpPr>
        <p:spPr>
          <a:xfrm>
            <a:off x="265500" y="2845200"/>
            <a:ext cx="4045200" cy="9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Nem tudo é perfeito…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...na DT</a:t>
            </a:r>
          </a:p>
        </p:txBody>
      </p:sp>
      <p:pic>
        <p:nvPicPr>
          <p:cNvPr id="245" name="Shape 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2345" y="1298200"/>
            <a:ext cx="651500" cy="65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/>
          <p:nvPr>
            <p:ph type="title"/>
          </p:nvPr>
        </p:nvSpPr>
        <p:spPr>
          <a:xfrm>
            <a:off x="3378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Valeu galera!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iphy.gif" id="72" name="Shape 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1149" y="1172599"/>
            <a:ext cx="5002475" cy="279829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Shape 73"/>
          <p:cNvSpPr txBox="1"/>
          <p:nvPr>
            <p:ph type="title"/>
          </p:nvPr>
        </p:nvSpPr>
        <p:spPr>
          <a:xfrm>
            <a:off x="454482" y="526350"/>
            <a:ext cx="59502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Como deveria ser a primeira reação?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iphy.gif"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7825" y="623600"/>
            <a:ext cx="4830424" cy="391735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Shape 79"/>
          <p:cNvSpPr txBox="1"/>
          <p:nvPr>
            <p:ph type="title"/>
          </p:nvPr>
        </p:nvSpPr>
        <p:spPr>
          <a:xfrm>
            <a:off x="497247" y="526350"/>
            <a:ext cx="59502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Como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geralmente é?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dk2"/>
                </a:solidFill>
              </a:rPr>
              <a:t>O que esperar?</a:t>
            </a:r>
          </a:p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Falar sobre Monolito x Microservices x Nanoservices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De onde veio o Lambda?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Vantagens e desvantagens de usar </a:t>
            </a:r>
            <a:r>
              <a:rPr i="1" lang="en"/>
              <a:t>Nano serviços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Como comecei a brincar com esse serviço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Como faço?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#fikdik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giphy.gif"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2475" y="3390550"/>
            <a:ext cx="1407100" cy="140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Shape 91"/>
          <p:cNvPicPr preferRelativeResize="0"/>
          <p:nvPr/>
        </p:nvPicPr>
        <p:blipFill rotWithShape="1">
          <a:blip r:embed="rId3">
            <a:alphaModFix/>
          </a:blip>
          <a:srcRect b="0" l="0" r="4131" t="0"/>
          <a:stretch/>
        </p:blipFill>
        <p:spPr>
          <a:xfrm>
            <a:off x="-341797" y="0"/>
            <a:ext cx="493117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Shape 92"/>
          <p:cNvSpPr txBox="1"/>
          <p:nvPr/>
        </p:nvSpPr>
        <p:spPr>
          <a:xfrm>
            <a:off x="186600" y="139950"/>
            <a:ext cx="1178100" cy="1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i="1"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resuminho</a:t>
            </a:r>
          </a:p>
        </p:txBody>
      </p:sp>
      <p:sp>
        <p:nvSpPr>
          <p:cNvPr id="93" name="Shape 9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latin typeface="Bree Serif"/>
                <a:ea typeface="Bree Serif"/>
                <a:cs typeface="Bree Serif"/>
                <a:sym typeface="Bree Serif"/>
              </a:rPr>
              <a:t>Monolito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Todas as regras de negócio implementadas em uma única aplicação ( serviço 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Shape 98"/>
          <p:cNvPicPr preferRelativeResize="0"/>
          <p:nvPr/>
        </p:nvPicPr>
        <p:blipFill rotWithShape="1">
          <a:blip r:embed="rId3">
            <a:alphaModFix/>
          </a:blip>
          <a:srcRect b="0" l="0" r="4131" t="0"/>
          <a:stretch/>
        </p:blipFill>
        <p:spPr>
          <a:xfrm>
            <a:off x="-341797" y="0"/>
            <a:ext cx="493117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Shape 99"/>
          <p:cNvSpPr txBox="1"/>
          <p:nvPr/>
        </p:nvSpPr>
        <p:spPr>
          <a:xfrm>
            <a:off x="186600" y="139950"/>
            <a:ext cx="1178100" cy="1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i="1"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resuminho</a:t>
            </a:r>
          </a:p>
        </p:txBody>
      </p:sp>
      <p:sp>
        <p:nvSpPr>
          <p:cNvPr id="100" name="Shape 10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Geralmente a primeira opção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Menos complexidade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Pode se tornar o legado infernal da sua empresa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Ou o milagre econômico dela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Não precisa ser ruim!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	Ex: Um projeto LAMP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/>
        </p:nvSpPr>
        <p:spPr>
          <a:xfrm>
            <a:off x="186600" y="139950"/>
            <a:ext cx="1178100" cy="1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i="1"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resuminho</a:t>
            </a:r>
          </a:p>
        </p:txBody>
      </p:sp>
      <p:sp>
        <p:nvSpPr>
          <p:cNvPr id="106" name="Shape 10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latin typeface="Bree Serif"/>
                <a:ea typeface="Bree Serif"/>
                <a:cs typeface="Bree Serif"/>
                <a:sym typeface="Bree Serif"/>
              </a:rPr>
              <a:t>Microservices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Conjuntos de regras de negócios distintas em aplicações (serviços) distintas</a:t>
            </a:r>
          </a:p>
        </p:txBody>
      </p:sp>
      <p:pic>
        <p:nvPicPr>
          <p:cNvPr descr="intro-microservices.png"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575" y="1469625"/>
            <a:ext cx="3605749" cy="250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/>
        </p:nvSpPr>
        <p:spPr>
          <a:xfrm>
            <a:off x="186600" y="139950"/>
            <a:ext cx="1178100" cy="1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i="1"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resuminho</a:t>
            </a:r>
          </a:p>
        </p:txBody>
      </p:sp>
      <p:sp>
        <p:nvSpPr>
          <p:cNvPr id="113" name="Shape 11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Serviços com um único objetivo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Aumenta a complexidade de comunicação entre serviços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Gastos para manter alta disponibilidade</a:t>
            </a:r>
          </a:p>
        </p:txBody>
      </p:sp>
      <p:pic>
        <p:nvPicPr>
          <p:cNvPr descr="intro-microservices.png" id="114" name="Shape 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575" y="1469625"/>
            <a:ext cx="3605749" cy="250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